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6" r:id="rId5"/>
    <p:sldId id="262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" roundtripDataSignature="AMtx7mieLnllyvf5QHgd13Wm71hKGSHA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2"/>
    <p:restoredTop sz="94577"/>
  </p:normalViewPr>
  <p:slideViewPr>
    <p:cSldViewPr snapToGrid="0" snapToObjects="1">
      <p:cViewPr varScale="1">
        <p:scale>
          <a:sx n="110" d="100"/>
          <a:sy n="110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b903b8e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g62b903b8e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b903b8e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g62b903b8e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01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b903b8e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g62b903b8e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859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b903b8e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g62b903b8e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9160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b903b8e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g62b903b8e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054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b903b8e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g62b903b8e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486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 &#10;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 &#10;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7.0993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12124" y="1656753"/>
            <a:ext cx="966893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Sprint 16 </a:t>
            </a:r>
            <a:r>
              <a:rPr lang="en-US" dirty="0" err="1"/>
              <a:t>論文紹介</a:t>
            </a:r>
            <a:br>
              <a:rPr lang="en-US" dirty="0"/>
            </a:br>
            <a:br>
              <a:rPr lang="en-US" dirty="0"/>
            </a:br>
            <a:r>
              <a:rPr lang="en-US" sz="4000" dirty="0" err="1"/>
              <a:t>田宮</a:t>
            </a:r>
            <a:r>
              <a:rPr lang="ja-JP" altLang="en-US" sz="4000"/>
              <a:t>　弦樹</a:t>
            </a:r>
            <a:endParaRPr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7;g62b903b8ea_0_60">
            <a:extLst>
              <a:ext uri="{FF2B5EF4-FFF2-40B4-BE49-F238E27FC236}">
                <a16:creationId xmlns:a16="http://schemas.microsoft.com/office/drawing/2014/main" id="{C54E5109-951C-AF42-B279-3EED5B3C0241}"/>
              </a:ext>
            </a:extLst>
          </p:cNvPr>
          <p:cNvGrpSpPr/>
          <p:nvPr/>
        </p:nvGrpSpPr>
        <p:grpSpPr>
          <a:xfrm>
            <a:off x="0" y="-35644"/>
            <a:ext cx="12192000" cy="1635900"/>
            <a:chOff x="123986" y="23043"/>
            <a:chExt cx="12192000" cy="1635900"/>
          </a:xfrm>
        </p:grpSpPr>
        <p:sp>
          <p:nvSpPr>
            <p:cNvPr id="4" name="Google Shape;108;g62b903b8ea_0_60">
              <a:extLst>
                <a:ext uri="{FF2B5EF4-FFF2-40B4-BE49-F238E27FC236}">
                  <a16:creationId xmlns:a16="http://schemas.microsoft.com/office/drawing/2014/main" id="{3320FD8F-EEFC-0048-8A7F-EB317E738D4D}"/>
                </a:ext>
              </a:extLst>
            </p:cNvPr>
            <p:cNvSpPr/>
            <p:nvPr/>
          </p:nvSpPr>
          <p:spPr>
            <a:xfrm>
              <a:off x="123986" y="23043"/>
              <a:ext cx="12192000" cy="1635900"/>
            </a:xfrm>
            <a:prstGeom prst="rect">
              <a:avLst/>
            </a:prstGeom>
            <a:solidFill>
              <a:srgbClr val="595959">
                <a:alpha val="85490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09;g62b903b8ea_0_60">
              <a:extLst>
                <a:ext uri="{FF2B5EF4-FFF2-40B4-BE49-F238E27FC236}">
                  <a16:creationId xmlns:a16="http://schemas.microsoft.com/office/drawing/2014/main" id="{17753B34-FE25-BD49-973A-C135D3E4508F}"/>
                </a:ext>
              </a:extLst>
            </p:cNvPr>
            <p:cNvSpPr txBox="1"/>
            <p:nvPr/>
          </p:nvSpPr>
          <p:spPr>
            <a:xfrm>
              <a:off x="242739" y="514864"/>
              <a:ext cx="9530235" cy="652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JP" sz="40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テーマ：</a:t>
              </a:r>
              <a:r>
                <a:rPr lang="en-JP" sz="4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逆強化学習・模倣学習</a:t>
              </a:r>
              <a:endParaRPr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9BBAFE-90FE-FF4A-BFC3-5D75A02D2FC5}"/>
              </a:ext>
            </a:extLst>
          </p:cNvPr>
          <p:cNvSpPr txBox="1"/>
          <p:nvPr/>
        </p:nvSpPr>
        <p:spPr>
          <a:xfrm>
            <a:off x="989610" y="1873742"/>
            <a:ext cx="1021277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JP" sz="2800" dirty="0"/>
          </a:p>
          <a:p>
            <a:pPr marL="342900" lvl="2" indent="-342900">
              <a:buFont typeface="+mj-lt"/>
              <a:buAutoNum type="arabicPeriod"/>
            </a:pPr>
            <a:r>
              <a:rPr lang="en-US" sz="2400" dirty="0"/>
              <a:t>﻿Apprenticeship Learning via Inverse Reinforcement Learning</a:t>
            </a:r>
          </a:p>
          <a:p>
            <a:pPr lvl="4"/>
            <a:r>
              <a:rPr lang="en-US" sz="2400" dirty="0"/>
              <a:t>	→</a:t>
            </a:r>
            <a:r>
              <a:rPr lang="ja-JP" altLang="en-US" sz="2400"/>
              <a:t>逆強化学習とは？</a:t>
            </a:r>
            <a:endParaRPr lang="en-US" altLang="ja-JP" sz="2400" dirty="0"/>
          </a:p>
          <a:p>
            <a:pPr marL="342900" lvl="2" indent="-342900">
              <a:buFont typeface="+mj-lt"/>
              <a:buAutoNum type="arabicPeriod"/>
            </a:pPr>
            <a:r>
              <a:rPr lang="en-JP" sz="2400" dirty="0"/>
              <a:t>Generative Adversarial Imitation Learning (GAIL)</a:t>
            </a:r>
          </a:p>
          <a:p>
            <a:pPr lvl="4"/>
            <a:r>
              <a:rPr lang="en-US" sz="2400" dirty="0"/>
              <a:t>	</a:t>
            </a:r>
            <a:r>
              <a:rPr lang="en-JP" sz="2400" dirty="0"/>
              <a:t>→近年の模倣学習のベース</a:t>
            </a:r>
            <a:endParaRPr lang="en-JP" sz="2400" i="1" dirty="0"/>
          </a:p>
          <a:p>
            <a:pPr marL="342900" lvl="2" indent="-342900">
              <a:buFont typeface="+mj-lt"/>
              <a:buAutoNum type="arabicPeriod"/>
            </a:pPr>
            <a:r>
              <a:rPr lang="en-US" sz="2400" dirty="0"/>
              <a:t>﻿Learning human behaviors from motion capture by adversarial imitation</a:t>
            </a:r>
          </a:p>
          <a:p>
            <a:pPr lvl="3"/>
            <a:r>
              <a:rPr lang="en-US" sz="2400" dirty="0"/>
              <a:t>	→</a:t>
            </a:r>
            <a:r>
              <a:rPr lang="en-US" sz="2400" dirty="0" err="1"/>
              <a:t>断片的な映像から人間的行動を学習</a:t>
            </a:r>
            <a:endParaRPr lang="en-US" sz="2400" dirty="0"/>
          </a:p>
          <a:p>
            <a:pPr marL="342900" lvl="2" indent="-342900">
              <a:buFont typeface="+mj-lt"/>
              <a:buAutoNum type="arabicPeriod"/>
            </a:pPr>
            <a:r>
              <a:rPr lang="en-JP" sz="2400" dirty="0"/>
              <a:t>OptionGAN</a:t>
            </a:r>
          </a:p>
          <a:p>
            <a:pPr lvl="4"/>
            <a:r>
              <a:rPr lang="en-JP" sz="2400" dirty="0"/>
              <a:t>	→オプションフレームワークを用いた行動学習</a:t>
            </a:r>
          </a:p>
          <a:p>
            <a:pPr marL="342900" lvl="2" indent="-342900">
              <a:buFont typeface="+mj-lt"/>
              <a:buAutoNum type="arabicPeriod"/>
            </a:pPr>
            <a:r>
              <a:rPr lang="en-US" sz="2400" dirty="0"/>
              <a:t>﻿</a:t>
            </a: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﻿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Multi-Agent Generative Adversarial Imitation Learning</a:t>
            </a:r>
            <a:endParaRPr lang="en-US" sz="2400" dirty="0"/>
          </a:p>
          <a:p>
            <a:pPr lvl="2"/>
            <a:r>
              <a:rPr lang="en-US" sz="2400" dirty="0"/>
              <a:t>	→</a:t>
            </a:r>
            <a:r>
              <a:rPr lang="en-US" sz="2400" dirty="0" err="1"/>
              <a:t>GAILをマルチエージェント環境に対応させたモデル</a:t>
            </a:r>
            <a:endParaRPr lang="en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CF70B-7579-514B-9440-2E2527C351D1}"/>
              </a:ext>
            </a:extLst>
          </p:cNvPr>
          <p:cNvSpPr txBox="1"/>
          <p:nvPr/>
        </p:nvSpPr>
        <p:spPr>
          <a:xfrm>
            <a:off x="605642" y="161213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/>
              <a:t>紹介論文一覧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B1B8D9-CE51-1B40-9B87-50486391F0BC}"/>
              </a:ext>
            </a:extLst>
          </p:cNvPr>
          <p:cNvSpPr/>
          <p:nvPr/>
        </p:nvSpPr>
        <p:spPr>
          <a:xfrm>
            <a:off x="-1235" y="4308470"/>
            <a:ext cx="2348311" cy="24860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6BD01-8738-E84B-831D-5B9F7D1D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68" y="1600256"/>
            <a:ext cx="8521575" cy="4963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5585D-9B2D-E54A-8947-4B097CB12333}"/>
              </a:ext>
            </a:extLst>
          </p:cNvPr>
          <p:cNvSpPr txBox="1"/>
          <p:nvPr/>
        </p:nvSpPr>
        <p:spPr>
          <a:xfrm>
            <a:off x="3337253" y="6550223"/>
            <a:ext cx="5194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/chapter/10.1007/978-1-4842-2866-1_6</a:t>
            </a:r>
            <a:endParaRPr lang="en-JP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8A782-1AA5-4343-8BC5-EED41DC37D4B}"/>
              </a:ext>
            </a:extLst>
          </p:cNvPr>
          <p:cNvSpPr txBox="1"/>
          <p:nvPr/>
        </p:nvSpPr>
        <p:spPr>
          <a:xfrm>
            <a:off x="331274" y="2334236"/>
            <a:ext cx="14975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状況: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行動: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報酬: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400" dirty="0"/>
              <a:t>出力:</a:t>
            </a:r>
            <a:r>
              <a:rPr lang="en-US" sz="2400" dirty="0"/>
              <a:t> O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方策</a:t>
            </a:r>
            <a:r>
              <a:rPr lang="en-US" sz="2400" b="1" dirty="0"/>
              <a:t>: 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3E7A41-4FDE-8B45-81F8-5574916CD7E1}"/>
              </a:ext>
            </a:extLst>
          </p:cNvPr>
          <p:cNvCxnSpPr>
            <a:cxnSpLocks/>
          </p:cNvCxnSpPr>
          <p:nvPr/>
        </p:nvCxnSpPr>
        <p:spPr>
          <a:xfrm>
            <a:off x="1828800" y="4081978"/>
            <a:ext cx="3265714" cy="66884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2411E9F-A921-EB45-BC2D-5FD87E7F2E2B}"/>
              </a:ext>
            </a:extLst>
          </p:cNvPr>
          <p:cNvSpPr/>
          <p:nvPr/>
        </p:nvSpPr>
        <p:spPr>
          <a:xfrm>
            <a:off x="2669510" y="5045127"/>
            <a:ext cx="2028879" cy="1013275"/>
          </a:xfrm>
          <a:prstGeom prst="wedgeRoundRectCallout">
            <a:avLst>
              <a:gd name="adj1" fmla="val 24440"/>
              <a:gd name="adj2" fmla="val -805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>
                <a:solidFill>
                  <a:schemeClr val="accent4"/>
                </a:solidFill>
              </a:rPr>
              <a:t>各行動を起こす確率</a:t>
            </a:r>
          </a:p>
          <a:p>
            <a:pPr algn="ctr"/>
            <a:r>
              <a:rPr lang="en-JP" dirty="0">
                <a:solidFill>
                  <a:schemeClr val="accent4"/>
                </a:solidFill>
              </a:rPr>
              <a:t>（agentの思考回路）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0B0072-82B0-1845-BF84-B92887D99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3" y="4532186"/>
            <a:ext cx="1732973" cy="17329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04EF18-B4DC-5D48-9E56-132AA71CA13E}"/>
              </a:ext>
            </a:extLst>
          </p:cNvPr>
          <p:cNvSpPr txBox="1"/>
          <p:nvPr/>
        </p:nvSpPr>
        <p:spPr>
          <a:xfrm>
            <a:off x="206853" y="6271254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エキスパート</a:t>
            </a:r>
            <a:r>
              <a:rPr lang="en-US" sz="1800" b="1" dirty="0">
                <a:solidFill>
                  <a:srgbClr val="FF0000"/>
                </a:solidFill>
              </a:rPr>
              <a:t>:π</a:t>
            </a:r>
            <a:endParaRPr lang="en-JP" sz="1800" b="1" dirty="0">
              <a:solidFill>
                <a:srgbClr val="FF0000"/>
              </a:solidFill>
            </a:endParaRPr>
          </a:p>
        </p:txBody>
      </p:sp>
      <p:grpSp>
        <p:nvGrpSpPr>
          <p:cNvPr id="21" name="Google Shape;107;g62b903b8ea_0_60">
            <a:extLst>
              <a:ext uri="{FF2B5EF4-FFF2-40B4-BE49-F238E27FC236}">
                <a16:creationId xmlns:a16="http://schemas.microsoft.com/office/drawing/2014/main" id="{3889BF69-DB2A-0144-9DBD-4055B6D34BFB}"/>
              </a:ext>
            </a:extLst>
          </p:cNvPr>
          <p:cNvGrpSpPr/>
          <p:nvPr/>
        </p:nvGrpSpPr>
        <p:grpSpPr>
          <a:xfrm>
            <a:off x="0" y="-4141"/>
            <a:ext cx="12192000" cy="1635900"/>
            <a:chOff x="123986" y="23043"/>
            <a:chExt cx="12192000" cy="1635900"/>
          </a:xfrm>
        </p:grpSpPr>
        <p:sp>
          <p:nvSpPr>
            <p:cNvPr id="22" name="Google Shape;108;g62b903b8ea_0_60">
              <a:extLst>
                <a:ext uri="{FF2B5EF4-FFF2-40B4-BE49-F238E27FC236}">
                  <a16:creationId xmlns:a16="http://schemas.microsoft.com/office/drawing/2014/main" id="{666B7310-064F-C445-992B-EF2F88C59C5F}"/>
                </a:ext>
              </a:extLst>
            </p:cNvPr>
            <p:cNvSpPr/>
            <p:nvPr/>
          </p:nvSpPr>
          <p:spPr>
            <a:xfrm>
              <a:off x="123986" y="23043"/>
              <a:ext cx="12192000" cy="1635900"/>
            </a:xfrm>
            <a:prstGeom prst="rect">
              <a:avLst/>
            </a:prstGeom>
            <a:solidFill>
              <a:srgbClr val="595959">
                <a:alpha val="85490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9;g62b903b8ea_0_60">
              <a:extLst>
                <a:ext uri="{FF2B5EF4-FFF2-40B4-BE49-F238E27FC236}">
                  <a16:creationId xmlns:a16="http://schemas.microsoft.com/office/drawing/2014/main" id="{EC03DF49-4503-8249-A663-AE910BF434BD}"/>
                </a:ext>
              </a:extLst>
            </p:cNvPr>
            <p:cNvSpPr txBox="1"/>
            <p:nvPr/>
          </p:nvSpPr>
          <p:spPr>
            <a:xfrm>
              <a:off x="242739" y="514864"/>
              <a:ext cx="9530235" cy="652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JP" sz="4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イントロ</a:t>
              </a:r>
              <a:r>
                <a:rPr lang="en-JP" sz="40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：</a:t>
              </a:r>
              <a:r>
                <a:rPr lang="en-JP" sz="4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強化学習</a:t>
              </a:r>
              <a:endParaRPr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B63C9E-DCE3-1F49-A79C-D020A192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0" y="1503446"/>
            <a:ext cx="9365343" cy="5255162"/>
          </a:xfrm>
          <a:prstGeom prst="rect">
            <a:avLst/>
          </a:prstGeom>
        </p:spPr>
      </p:pic>
      <p:grpSp>
        <p:nvGrpSpPr>
          <p:cNvPr id="5" name="Google Shape;107;g62b903b8ea_0_60">
            <a:extLst>
              <a:ext uri="{FF2B5EF4-FFF2-40B4-BE49-F238E27FC236}">
                <a16:creationId xmlns:a16="http://schemas.microsoft.com/office/drawing/2014/main" id="{53DD5CA5-C56B-7640-BC49-C80C6FEA86E3}"/>
              </a:ext>
            </a:extLst>
          </p:cNvPr>
          <p:cNvGrpSpPr/>
          <p:nvPr/>
        </p:nvGrpSpPr>
        <p:grpSpPr>
          <a:xfrm>
            <a:off x="0" y="-4141"/>
            <a:ext cx="12192000" cy="1635900"/>
            <a:chOff x="123986" y="23043"/>
            <a:chExt cx="12192000" cy="1635900"/>
          </a:xfrm>
        </p:grpSpPr>
        <p:sp>
          <p:nvSpPr>
            <p:cNvPr id="6" name="Google Shape;108;g62b903b8ea_0_60">
              <a:extLst>
                <a:ext uri="{FF2B5EF4-FFF2-40B4-BE49-F238E27FC236}">
                  <a16:creationId xmlns:a16="http://schemas.microsoft.com/office/drawing/2014/main" id="{5D07F059-C2A2-7C4A-A17C-C4A48C00EB41}"/>
                </a:ext>
              </a:extLst>
            </p:cNvPr>
            <p:cNvSpPr/>
            <p:nvPr/>
          </p:nvSpPr>
          <p:spPr>
            <a:xfrm>
              <a:off x="123986" y="23043"/>
              <a:ext cx="12192000" cy="1635900"/>
            </a:xfrm>
            <a:prstGeom prst="rect">
              <a:avLst/>
            </a:prstGeom>
            <a:solidFill>
              <a:srgbClr val="595959">
                <a:alpha val="85490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9;g62b903b8ea_0_60">
              <a:extLst>
                <a:ext uri="{FF2B5EF4-FFF2-40B4-BE49-F238E27FC236}">
                  <a16:creationId xmlns:a16="http://schemas.microsoft.com/office/drawing/2014/main" id="{CCCBBDA2-CF23-5A49-B04D-B1FC7E23AF79}"/>
                </a:ext>
              </a:extLst>
            </p:cNvPr>
            <p:cNvSpPr txBox="1"/>
            <p:nvPr/>
          </p:nvSpPr>
          <p:spPr>
            <a:xfrm>
              <a:off x="295747" y="514864"/>
              <a:ext cx="9530235" cy="652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JP" sz="4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強化学習の設計は難しい…</a:t>
              </a:r>
              <a:endParaRPr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DFCD01-1557-514E-BFF1-7154C3BCFAB0}"/>
              </a:ext>
            </a:extLst>
          </p:cNvPr>
          <p:cNvSpPr txBox="1"/>
          <p:nvPr/>
        </p:nvSpPr>
        <p:spPr>
          <a:xfrm>
            <a:off x="1921565" y="6604719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EijiUchibe</a:t>
            </a:r>
            <a:r>
              <a:rPr lang="en-US" dirty="0"/>
              <a:t>/ss-175448283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408262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62b903b8ea_0_60"/>
          <p:cNvGrpSpPr/>
          <p:nvPr/>
        </p:nvGrpSpPr>
        <p:grpSpPr>
          <a:xfrm>
            <a:off x="0" y="-35644"/>
            <a:ext cx="12192000" cy="1635900"/>
            <a:chOff x="123986" y="23043"/>
            <a:chExt cx="12192000" cy="1635900"/>
          </a:xfrm>
        </p:grpSpPr>
        <p:sp>
          <p:nvSpPr>
            <p:cNvPr id="108" name="Google Shape;108;g62b903b8ea_0_60"/>
            <p:cNvSpPr/>
            <p:nvPr/>
          </p:nvSpPr>
          <p:spPr>
            <a:xfrm>
              <a:off x="123986" y="23043"/>
              <a:ext cx="12192000" cy="1635900"/>
            </a:xfrm>
            <a:prstGeom prst="rect">
              <a:avLst/>
            </a:prstGeom>
            <a:solidFill>
              <a:srgbClr val="595959">
                <a:alpha val="85490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62b903b8ea_0_60"/>
            <p:cNvSpPr txBox="1"/>
            <p:nvPr/>
          </p:nvSpPr>
          <p:spPr>
            <a:xfrm>
              <a:off x="242739" y="156393"/>
              <a:ext cx="9530235" cy="652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600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﻿Apprenticeship Learning via Inverse Reinforcement Learning</a:t>
              </a:r>
            </a:p>
            <a:p>
              <a:pPr lvl="0">
                <a:buSzPts val="1600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「</a:t>
              </a:r>
              <a:r>
                <a:rPr lang="ja-JP" alt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逆強化学習を用いた見習い学習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」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600"/>
              </a:pP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(2004) P.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Abbeel</a:t>
              </a: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and A. Ng</a:t>
              </a:r>
            </a:p>
            <a:p>
              <a:pPr>
                <a:buSzPts val="1600"/>
              </a:pPr>
              <a:r>
                <a:rPr lang="en-US" u="sng" dirty="0">
                  <a:solidFill>
                    <a:schemeClr val="lt1"/>
                  </a:solidFill>
                </a:rPr>
                <a:t>https://</a:t>
              </a:r>
              <a:r>
                <a:rPr lang="en-US" u="sng" dirty="0" err="1">
                  <a:solidFill>
                    <a:schemeClr val="lt1"/>
                  </a:solidFill>
                </a:rPr>
                <a:t>ai.stanford.edu</a:t>
              </a:r>
              <a:r>
                <a:rPr lang="en-US" u="sng" dirty="0">
                  <a:solidFill>
                    <a:schemeClr val="lt1"/>
                  </a:solidFill>
                </a:rPr>
                <a:t>/~ang/papers/icml04-apprentice.pdf</a:t>
              </a:r>
              <a:endPara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62b903b8ea_0_60"/>
          <p:cNvSpPr txBox="1"/>
          <p:nvPr/>
        </p:nvSpPr>
        <p:spPr>
          <a:xfrm>
            <a:off x="53198" y="1598201"/>
            <a:ext cx="5237018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＊概要</a:t>
            </a:r>
            <a:endParaRPr lang="en-US" altLang="ja-JP" b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ja-JP" altLang="en-US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強化学習を行うに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必要とされている報酬関数は従来、手動で調整するが、本著ではエキスパートデータを基に報酬関数を推定する逆強化学習モデルを提唱する。</a:t>
            </a: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＊手法</a:t>
            </a:r>
            <a:endParaRPr lang="en-US" altLang="ja-JP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報酬関数がエキスパートデータの特徴量と線形関連にあると想定し、報酬関数を最適化する。</a:t>
            </a:r>
          </a:p>
          <a:p>
            <a:pPr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＊検証方法</a:t>
            </a:r>
            <a:endParaRPr lang="en-US" altLang="ja-JP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Gridworld及び運転シミュレーションにて、最適行動（エキスパート）のデータを学習させ、模倣学習したモデルとの性能差を検証。</a:t>
            </a:r>
            <a:r>
              <a:rPr lang="ja-JP" altLang="en-US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　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6;g62b903b8ea_0_60">
            <a:extLst>
              <a:ext uri="{FF2B5EF4-FFF2-40B4-BE49-F238E27FC236}">
                <a16:creationId xmlns:a16="http://schemas.microsoft.com/office/drawing/2014/main" id="{B8D270AC-ACE9-C046-AA13-840BE8B25AD0}"/>
              </a:ext>
            </a:extLst>
          </p:cNvPr>
          <p:cNvSpPr txBox="1"/>
          <p:nvPr/>
        </p:nvSpPr>
        <p:spPr>
          <a:xfrm>
            <a:off x="5613036" y="1618025"/>
            <a:ext cx="6525765" cy="197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結果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逆強化学習によって探索された方策はエキスパートのものと同等かそれ以上の性能を見せた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。</a:t>
            </a: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議論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本著では報酬関数が特徴量と線形関係にあると前提したため、非線形関連のアルゴリズム構築が重要となる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。</a:t>
            </a:r>
          </a:p>
          <a:p>
            <a:pPr lvl="0">
              <a:buSzPts val="1050"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97562-D162-5B42-8FCE-AD1A6FA3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8269"/>
            <a:ext cx="5799671" cy="2229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94909-4D8E-4B45-9671-398B01B42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25" t="34278" r="9027" b="41868"/>
          <a:stretch/>
        </p:blipFill>
        <p:spPr>
          <a:xfrm>
            <a:off x="6392331" y="3260430"/>
            <a:ext cx="4641406" cy="3375438"/>
          </a:xfrm>
          <a:prstGeom prst="rect">
            <a:avLst/>
          </a:prstGeom>
        </p:spPr>
      </p:pic>
      <p:sp>
        <p:nvSpPr>
          <p:cNvPr id="104" name="Google Shape;104;g62b903b8ea_0_60"/>
          <p:cNvSpPr txBox="1"/>
          <p:nvPr/>
        </p:nvSpPr>
        <p:spPr>
          <a:xfrm>
            <a:off x="0" y="6635868"/>
            <a:ext cx="3756570" cy="24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050"/>
            </a:pPr>
            <a:r>
              <a:rPr lang="en-US" altLang="ja-JP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altLang="ja-JP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qiita.com</a:t>
            </a:r>
            <a:r>
              <a:rPr lang="en-US" altLang="ja-JP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/3110atsu1217/items/c44130d59a0406b148c3</a:t>
            </a:r>
          </a:p>
        </p:txBody>
      </p:sp>
    </p:spTree>
    <p:extLst>
      <p:ext uri="{BB962C8B-B14F-4D97-AF65-F5344CB8AC3E}">
        <p14:creationId xmlns:p14="http://schemas.microsoft.com/office/powerpoint/2010/main" val="287614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2b903b8ea_0_60"/>
          <p:cNvSpPr txBox="1"/>
          <p:nvPr/>
        </p:nvSpPr>
        <p:spPr>
          <a:xfrm>
            <a:off x="304791" y="5878816"/>
            <a:ext cx="5420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altLang="ja-JP"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g62b903b8ea_0_60"/>
          <p:cNvGrpSpPr/>
          <p:nvPr/>
        </p:nvGrpSpPr>
        <p:grpSpPr>
          <a:xfrm>
            <a:off x="0" y="-35644"/>
            <a:ext cx="12192000" cy="1635900"/>
            <a:chOff x="123986" y="23043"/>
            <a:chExt cx="12192000" cy="1635900"/>
          </a:xfrm>
        </p:grpSpPr>
        <p:sp>
          <p:nvSpPr>
            <p:cNvPr id="108" name="Google Shape;108;g62b903b8ea_0_60"/>
            <p:cNvSpPr/>
            <p:nvPr/>
          </p:nvSpPr>
          <p:spPr>
            <a:xfrm>
              <a:off x="123986" y="23043"/>
              <a:ext cx="12192000" cy="1635900"/>
            </a:xfrm>
            <a:prstGeom prst="rect">
              <a:avLst/>
            </a:prstGeom>
            <a:solidFill>
              <a:srgbClr val="595959">
                <a:alpha val="85490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62b903b8ea_0_60"/>
            <p:cNvSpPr txBox="1"/>
            <p:nvPr/>
          </p:nvSpPr>
          <p:spPr>
            <a:xfrm>
              <a:off x="242739" y="156393"/>
              <a:ext cx="9530235" cy="652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Generative Adversarial Imitation Learning (GAIL)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「</a:t>
              </a:r>
              <a:r>
                <a:rPr lang="ja-JP" alt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敵対的模倣学習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」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600"/>
              </a:pP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(2016) J. Ho and S.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Ermon</a:t>
              </a:r>
              <a:endPara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600"/>
              </a:pPr>
              <a:r>
                <a:rPr lang="en-US" u="sng" dirty="0">
                  <a:solidFill>
                    <a:schemeClr val="lt1"/>
                  </a:solidFill>
                </a:rPr>
                <a:t>﻿arXiv:1606.03476v1 </a:t>
              </a:r>
            </a:p>
            <a:p>
              <a:pPr>
                <a:buSzPts val="1600"/>
              </a:pPr>
              <a:endPara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A3334FA-8588-F249-83F2-BCC16EA6E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5324" r="12428" b="65195"/>
          <a:stretch/>
        </p:blipFill>
        <p:spPr>
          <a:xfrm>
            <a:off x="4789145" y="2844880"/>
            <a:ext cx="7824119" cy="4024421"/>
          </a:xfrm>
          <a:prstGeom prst="rect">
            <a:avLst/>
          </a:prstGeom>
        </p:spPr>
      </p:pic>
      <p:sp>
        <p:nvSpPr>
          <p:cNvPr id="106" name="Google Shape;106;g62b903b8ea_0_60"/>
          <p:cNvSpPr txBox="1"/>
          <p:nvPr/>
        </p:nvSpPr>
        <p:spPr>
          <a:xfrm>
            <a:off x="53198" y="1598201"/>
            <a:ext cx="5237018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＊概要</a:t>
            </a:r>
            <a:endParaRPr lang="en-US" altLang="ja-JP" b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ja-JP" altLang="en-US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強化学習と逆強化学習を行うモデル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</a:t>
            </a:r>
            <a:r>
              <a:rPr lang="en-US" altLang="ja-JP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に組み込むことによって、エキスパートや環境に触れずに実装できる模倣学習を提唱。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＊手法</a:t>
            </a:r>
          </a:p>
          <a:p>
            <a:pPr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生成器がノイズから方策を生成し、識別器がそれをエキスパート方策か判断する。学すうによって生成器はエキスパートと遜色無い方策を生成する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＊検証方法</a:t>
            </a:r>
            <a:endParaRPr lang="en-US" altLang="ja-JP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９つの力学的問題（OpenAIGym, MuJoCo）に対して、GAIL及び３つのベースラインモデル（Behavioral Cloning, FEM, 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GTAL）が生成した方策を同一の強化学習モデルに学習させ、その学習精度を検証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。</a:t>
            </a: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6;g62b903b8ea_0_60">
            <a:extLst>
              <a:ext uri="{FF2B5EF4-FFF2-40B4-BE49-F238E27FC236}">
                <a16:creationId xmlns:a16="http://schemas.microsoft.com/office/drawing/2014/main" id="{B8D270AC-ACE9-C046-AA13-840BE8B25AD0}"/>
              </a:ext>
            </a:extLst>
          </p:cNvPr>
          <p:cNvSpPr txBox="1"/>
          <p:nvPr/>
        </p:nvSpPr>
        <p:spPr>
          <a:xfrm>
            <a:off x="5613037" y="1618025"/>
            <a:ext cx="5420700" cy="197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結果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先行モデルの行動模倣や逆強化学習に比べ、学習に必要なデータ数やコストが低い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議論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模倣に必要なエキスパートデータは少なく済むが、agentが学習を行うための推定報酬データは従来と変わらない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230962-80C8-ED48-AD1B-57BB66BF0998}"/>
              </a:ext>
            </a:extLst>
          </p:cNvPr>
          <p:cNvSpPr/>
          <p:nvPr/>
        </p:nvSpPr>
        <p:spPr>
          <a:xfrm>
            <a:off x="10284031" y="3793260"/>
            <a:ext cx="1919844" cy="19799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7661FB-CBA2-2E48-A3FC-89A614EFCE60}"/>
              </a:ext>
            </a:extLst>
          </p:cNvPr>
          <p:cNvCxnSpPr>
            <a:cxnSpLocks/>
          </p:cNvCxnSpPr>
          <p:nvPr/>
        </p:nvCxnSpPr>
        <p:spPr>
          <a:xfrm>
            <a:off x="9648988" y="3053858"/>
            <a:ext cx="1300061" cy="1036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BA95ED9-7454-AA4C-88D8-8F8BE4102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282" y="4677188"/>
            <a:ext cx="2210130" cy="21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62b903b8ea_0_60"/>
          <p:cNvGrpSpPr/>
          <p:nvPr/>
        </p:nvGrpSpPr>
        <p:grpSpPr>
          <a:xfrm>
            <a:off x="0" y="-35644"/>
            <a:ext cx="12192000" cy="1635900"/>
            <a:chOff x="123986" y="23043"/>
            <a:chExt cx="12192000" cy="1635900"/>
          </a:xfrm>
        </p:grpSpPr>
        <p:sp>
          <p:nvSpPr>
            <p:cNvPr id="108" name="Google Shape;108;g62b903b8ea_0_60"/>
            <p:cNvSpPr/>
            <p:nvPr/>
          </p:nvSpPr>
          <p:spPr>
            <a:xfrm>
              <a:off x="123986" y="23043"/>
              <a:ext cx="12192000" cy="1635900"/>
            </a:xfrm>
            <a:prstGeom prst="rect">
              <a:avLst/>
            </a:prstGeom>
            <a:solidFill>
              <a:srgbClr val="595959">
                <a:alpha val="85490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62b903b8ea_0_60"/>
            <p:cNvSpPr txBox="1"/>
            <p:nvPr/>
          </p:nvSpPr>
          <p:spPr>
            <a:xfrm>
              <a:off x="242739" y="156393"/>
              <a:ext cx="9530235" cy="652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600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﻿Learning human behaviors from motion capture by adversarial imitation</a:t>
              </a:r>
            </a:p>
            <a:p>
              <a:pPr lvl="0">
                <a:buSzPts val="1600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「</a:t>
              </a:r>
              <a:r>
                <a:rPr lang="ja-JP" alt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敵対的模倣によるモーションキャプチャからの人間の行動学習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」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600"/>
              </a:pP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(2017) J.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Merel</a:t>
              </a: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Y.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Tassa</a:t>
              </a: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D. TB, S.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Srinivansan</a:t>
              </a: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J. Lemmon, Z. Wang, G. Wayne, and N.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Heess</a:t>
              </a:r>
              <a:endPara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600"/>
              </a:pPr>
              <a:r>
                <a:rPr lang="en-US" u="sng" dirty="0">
                  <a:solidFill>
                    <a:schemeClr val="lt1"/>
                  </a:solidFill>
                </a:rPr>
                <a:t>﻿arXiv:1707.02201v2</a:t>
              </a: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62b903b8ea_0_60"/>
          <p:cNvSpPr txBox="1"/>
          <p:nvPr/>
        </p:nvSpPr>
        <p:spPr>
          <a:xfrm>
            <a:off x="53198" y="1598201"/>
            <a:ext cx="5237018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＊概要</a:t>
            </a:r>
            <a:endParaRPr lang="en-US" altLang="ja-JP" b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ja-JP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ja-JP" altLang="en-US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データの無い、モーションキャプチャから人間的行動を学習するの提唱。</a:t>
            </a: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＊手法</a:t>
            </a:r>
          </a:p>
          <a:p>
            <a:pPr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モーションキャプチャデータから下位の</a:t>
            </a:r>
            <a:r>
              <a:rPr lang="en-US" altLang="ja-JP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</a:t>
            </a:r>
            <a:r>
              <a:rPr lang="en-US" altLang="ja-JP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GAIL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にて学習させ、下位</a:t>
            </a:r>
            <a:r>
              <a:rPr lang="en-US" altLang="ja-JP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の行動を基に上位の</a:t>
            </a:r>
            <a:r>
              <a:rPr lang="en-US" altLang="ja-JP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を学習させて未知の環境に適応させるモデル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＊検証方法</a:t>
            </a:r>
            <a:endParaRPr lang="en-US" altLang="ja-JP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手動で調整された報酬関数で強化学習した</a:t>
            </a:r>
            <a:r>
              <a:rPr lang="en-US" altLang="ja-JP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と</a:t>
            </a:r>
            <a:r>
              <a:rPr lang="en-US" altLang="ja-JP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GAIL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を用いた学習</a:t>
            </a:r>
            <a:r>
              <a:rPr lang="en-US" altLang="ja-JP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の行動比較。</a:t>
            </a:r>
            <a:endParaRPr lang="en-US" altLang="ja-JP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結果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モーションキャプチャを用いることによって、強化学習モデルとGAILモデル共に行動に人間らしさが見られた（特にGAIL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agent）。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入力データを（体幹を固定するなど）限定することによって、より人間らしくなった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。</a:t>
            </a: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議論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真似できる行動は限定的であり、評価に課題が残る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（「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人間的」と判断できるのは人間のみ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）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6;g62b903b8ea_0_60">
            <a:extLst>
              <a:ext uri="{FF2B5EF4-FFF2-40B4-BE49-F238E27FC236}">
                <a16:creationId xmlns:a16="http://schemas.microsoft.com/office/drawing/2014/main" id="{B8D270AC-ACE9-C046-AA13-840BE8B25AD0}"/>
              </a:ext>
            </a:extLst>
          </p:cNvPr>
          <p:cNvSpPr txBox="1"/>
          <p:nvPr/>
        </p:nvSpPr>
        <p:spPr>
          <a:xfrm>
            <a:off x="5613037" y="1618025"/>
            <a:ext cx="5420700" cy="197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F3186E-4E7A-FB49-B183-572DC1B1F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1" t="7729" r="16241" b="61353"/>
          <a:stretch/>
        </p:blipFill>
        <p:spPr>
          <a:xfrm>
            <a:off x="5613037" y="2412619"/>
            <a:ext cx="6300667" cy="37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9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62b903b8ea_0_60"/>
          <p:cNvGrpSpPr/>
          <p:nvPr/>
        </p:nvGrpSpPr>
        <p:grpSpPr>
          <a:xfrm>
            <a:off x="0" y="-35644"/>
            <a:ext cx="12192000" cy="1635900"/>
            <a:chOff x="123986" y="23043"/>
            <a:chExt cx="12192000" cy="1635900"/>
          </a:xfrm>
        </p:grpSpPr>
        <p:sp>
          <p:nvSpPr>
            <p:cNvPr id="108" name="Google Shape;108;g62b903b8ea_0_60"/>
            <p:cNvSpPr/>
            <p:nvPr/>
          </p:nvSpPr>
          <p:spPr>
            <a:xfrm>
              <a:off x="123986" y="23043"/>
              <a:ext cx="12192000" cy="1635900"/>
            </a:xfrm>
            <a:prstGeom prst="rect">
              <a:avLst/>
            </a:prstGeom>
            <a:solidFill>
              <a:srgbClr val="595959">
                <a:alpha val="85490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62b903b8ea_0_60"/>
            <p:cNvSpPr txBox="1"/>
            <p:nvPr/>
          </p:nvSpPr>
          <p:spPr>
            <a:xfrm>
              <a:off x="242739" y="156393"/>
              <a:ext cx="12073247" cy="652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600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﻿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OptionGAN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Learning Reward-Policy Options using Generative Adversarial Inverse Reinforcement Learning</a:t>
              </a:r>
            </a:p>
            <a:p>
              <a:pPr lvl="0">
                <a:buSzPts val="1600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「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OptionGAN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敵対的</a:t>
              </a:r>
              <a:r>
                <a:rPr lang="ja-JP" alt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逆強化学習を用いた報酬方策オプションの学習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」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600"/>
              </a:pP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(2017) P. Henderson, W. Chang, P. Bacon, D.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Meger</a:t>
              </a: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J.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Pineau</a:t>
              </a: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and D.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Precup</a:t>
              </a:r>
              <a:endPara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600"/>
              </a:pPr>
              <a:r>
                <a:rPr lang="en-US" u="sng" dirty="0">
                  <a:solidFill>
                    <a:schemeClr val="lt1"/>
                  </a:solidFill>
                </a:rPr>
                <a:t>﻿ ﻿arXiv:1709.06683v2 </a:t>
              </a: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62b903b8ea_0_60"/>
          <p:cNvSpPr txBox="1"/>
          <p:nvPr/>
        </p:nvSpPr>
        <p:spPr>
          <a:xfrm>
            <a:off x="53198" y="1598201"/>
            <a:ext cx="4592744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＊概要</a:t>
            </a:r>
            <a:endParaRPr lang="en-US" altLang="ja-JP" b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逆強化学習において、一つの行動に一つの報酬方策を当てはめるのではなく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、報酬及び方策を細かく分解することによって、より少ないサンプルデータで転移学習を行うモデル（OptionGAN）を提唱する。</a:t>
            </a: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＊手法</a:t>
            </a:r>
          </a:p>
          <a:p>
            <a:pPr>
              <a:buSzPts val="1050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著者らが以前発表したOptions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FrameworkをGAILに組み込み、複数の方策を出力する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＊検証方法</a:t>
            </a:r>
            <a:endParaRPr lang="en-US" altLang="ja-JP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﻿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下記テストにてGenerative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Adversarial Inverse Reinforcement Learning (IRLGAN*)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と検証を行った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。</a:t>
            </a:r>
          </a:p>
          <a:p>
            <a:pPr marL="285750" lvl="0" indent="-285750">
              <a:buSzPts val="105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単純な運動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lvl="0" indent="-285750">
              <a:buSzPts val="105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ワンショット転移学習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lvl="0" indent="-285750">
              <a:buSzPts val="105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複雑な運動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*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GAILとは別物、actionsは学習されない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結果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OptionGANは単一方策を出力するモデルと比べ、高い性能を示し、特に転移学習の面では特に差が大きい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。</a:t>
            </a: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6;g62b903b8ea_0_60">
            <a:extLst>
              <a:ext uri="{FF2B5EF4-FFF2-40B4-BE49-F238E27FC236}">
                <a16:creationId xmlns:a16="http://schemas.microsoft.com/office/drawing/2014/main" id="{B8D270AC-ACE9-C046-AA13-840BE8B25AD0}"/>
              </a:ext>
            </a:extLst>
          </p:cNvPr>
          <p:cNvSpPr txBox="1"/>
          <p:nvPr/>
        </p:nvSpPr>
        <p:spPr>
          <a:xfrm>
            <a:off x="5613037" y="1618025"/>
            <a:ext cx="5420700" cy="197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0ADF7-889A-3D4E-B644-FBBC36BDB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5" t="7310" r="11903" b="68837"/>
          <a:stretch/>
        </p:blipFill>
        <p:spPr>
          <a:xfrm>
            <a:off x="4929800" y="1745956"/>
            <a:ext cx="7089922" cy="2898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705DE-7E05-9641-A5BD-FF824E4B44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1" t="3717" r="7575" b="78870"/>
          <a:stretch/>
        </p:blipFill>
        <p:spPr>
          <a:xfrm>
            <a:off x="4929799" y="4643995"/>
            <a:ext cx="7404663" cy="1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7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62b903b8ea_0_60"/>
          <p:cNvGrpSpPr/>
          <p:nvPr/>
        </p:nvGrpSpPr>
        <p:grpSpPr>
          <a:xfrm>
            <a:off x="0" y="-35644"/>
            <a:ext cx="12192000" cy="1635900"/>
            <a:chOff x="123986" y="23043"/>
            <a:chExt cx="12192000" cy="1635900"/>
          </a:xfrm>
        </p:grpSpPr>
        <p:sp>
          <p:nvSpPr>
            <p:cNvPr id="108" name="Google Shape;108;g62b903b8ea_0_60"/>
            <p:cNvSpPr/>
            <p:nvPr/>
          </p:nvSpPr>
          <p:spPr>
            <a:xfrm>
              <a:off x="123986" y="23043"/>
              <a:ext cx="12192000" cy="1635900"/>
            </a:xfrm>
            <a:prstGeom prst="rect">
              <a:avLst/>
            </a:prstGeom>
            <a:solidFill>
              <a:srgbClr val="595959">
                <a:alpha val="85490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62b903b8ea_0_60"/>
            <p:cNvSpPr txBox="1"/>
            <p:nvPr/>
          </p:nvSpPr>
          <p:spPr>
            <a:xfrm>
              <a:off x="242739" y="156393"/>
              <a:ext cx="12073247" cy="652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buSzPts val="1600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﻿Multi-Agent Generative Adversarial Imitation Learning</a:t>
              </a:r>
            </a:p>
            <a:p>
              <a:pPr lvl="0">
                <a:buSzPts val="1600"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「</a:t>
              </a:r>
              <a:r>
                <a:rPr lang="en-JP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マルチエージェント敵対的模倣学習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」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600"/>
              </a:pP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(2018) ﻿J. Song, H. Ren, D.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Sadigh</a:t>
              </a:r>
              <a:r>
                <a:rPr lang="en-US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and S. </a:t>
              </a:r>
              <a:r>
                <a:rPr lang="en-US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Ermon</a:t>
              </a:r>
              <a:endPara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buSzPts val="1600"/>
              </a:pPr>
              <a:r>
                <a:rPr lang="en-US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arXiv:1807.09936</a:t>
              </a:r>
              <a:endParaRPr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62b903b8ea_0_60"/>
          <p:cNvSpPr txBox="1"/>
          <p:nvPr/>
        </p:nvSpPr>
        <p:spPr>
          <a:xfrm>
            <a:off x="53198" y="1598201"/>
            <a:ext cx="6042802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＊概要</a:t>
            </a:r>
            <a:endParaRPr lang="en-US" altLang="ja-JP" b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050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マルチエージェント環境において効果的に模倣学習が叶うMult-Agent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Generative Adversarial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Imitation Learning (MAGAIL) モデル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の提唱。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既存のマルチエージェントタスクを学習するモデルは汎化性が低く、報酬関数をタスクに特化させる必要があったが、MAGAILは幅広いタスクに対して学習精度の向上を示した。</a:t>
            </a: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＊手法</a:t>
            </a:r>
          </a:p>
          <a:p>
            <a:pPr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マルコフゲームのフレームワークにGAILを組み込み、マルチエージェントに対応した。生成機が各エージェントの方策を生成し、各エージェントに対応する識別器がそれら方策をエキスパートと比較する。協力的（Cooperative）と敵対的（competetive）ゲームに対応出来るよう、識別器のアルゴリズムを変えている（Fig.1）。</a:t>
            </a: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6;g62b903b8ea_0_60">
            <a:extLst>
              <a:ext uri="{FF2B5EF4-FFF2-40B4-BE49-F238E27FC236}">
                <a16:creationId xmlns:a16="http://schemas.microsoft.com/office/drawing/2014/main" id="{B8D270AC-ACE9-C046-AA13-840BE8B25AD0}"/>
              </a:ext>
            </a:extLst>
          </p:cNvPr>
          <p:cNvSpPr txBox="1"/>
          <p:nvPr/>
        </p:nvSpPr>
        <p:spPr>
          <a:xfrm>
            <a:off x="6433650" y="1733606"/>
            <a:ext cx="5420700" cy="197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050"/>
            </a:pPr>
            <a:r>
              <a:rPr lang="ja-JP" alt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＊検証方法</a:t>
            </a:r>
            <a:endParaRPr lang="en-US" altLang="ja-JP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﻿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協力的タスクと敵対的タスクの両環境にて、MAGAILの三つのモデル（Centralized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Decentralized, 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Zero-sum）と二つのベースラインモデル（行動模倣、GAIL）の学習精度を比較した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。</a:t>
            </a:r>
          </a:p>
          <a:p>
            <a:pPr lvl="0">
              <a:buSzPts val="1050"/>
            </a:pP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＊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結果</a:t>
            </a:r>
            <a:endParaRPr lang="en-US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lvl="0">
              <a:buSzPts val="1050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両環境において、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MAGAILはベースラインと比較して少ないエキスパート軌道数でエキスパートに近い報酬を示した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C20C6-9714-C944-B860-5E7788396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48" t="9508" r="16806" b="68619"/>
          <a:stretch/>
        </p:blipFill>
        <p:spPr>
          <a:xfrm>
            <a:off x="0" y="4377712"/>
            <a:ext cx="5787342" cy="2480288"/>
          </a:xfrm>
          <a:prstGeom prst="rect">
            <a:avLst/>
          </a:prstGeom>
        </p:spPr>
      </p:pic>
      <p:pic>
        <p:nvPicPr>
          <p:cNvPr id="7" name="Picture 6" descr="A picture containing star, night&#10;&#10;Description automatically generated">
            <a:extLst>
              <a:ext uri="{FF2B5EF4-FFF2-40B4-BE49-F238E27FC236}">
                <a16:creationId xmlns:a16="http://schemas.microsoft.com/office/drawing/2014/main" id="{7C9EACEA-BE23-674A-860C-3FCFDBD74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0" t="8101" r="16509" b="77324"/>
          <a:stretch/>
        </p:blipFill>
        <p:spPr>
          <a:xfrm>
            <a:off x="5620485" y="3555054"/>
            <a:ext cx="6571515" cy="1836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AF5AF-D6D1-B84C-A867-A84F52E010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80" t="14070" r="15200" b="73849"/>
          <a:stretch/>
        </p:blipFill>
        <p:spPr>
          <a:xfrm>
            <a:off x="6096000" y="5391526"/>
            <a:ext cx="5928787" cy="13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8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ユーザー設定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7EBE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854</Words>
  <Application>Microsoft Macintosh PowerPoint</Application>
  <PresentationFormat>Widescreen</PresentationFormat>
  <Paragraphs>146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Sprint 16 論文紹介  田宮　弦樹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落合流論文読み方メソッド</dc:title>
  <dc:creator>森哲也</dc:creator>
  <cp:lastModifiedBy>genki tamiya</cp:lastModifiedBy>
  <cp:revision>39</cp:revision>
  <dcterms:created xsi:type="dcterms:W3CDTF">2017-10-29T01:39:23Z</dcterms:created>
  <dcterms:modified xsi:type="dcterms:W3CDTF">2020-06-27T05:39:11Z</dcterms:modified>
</cp:coreProperties>
</file>